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9" r:id="rId3"/>
    <p:sldId id="261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D037D-86AE-4306-84E2-0137607B500A}" type="datetimeFigureOut">
              <a:rPr lang="en-US" smtClean="0"/>
              <a:t>7/7/2021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B810B-3732-452C-BE30-885B1544F38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631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D037D-86AE-4306-84E2-0137607B500A}" type="datetimeFigureOut">
              <a:rPr lang="en-US" smtClean="0"/>
              <a:t>7/7/2021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B810B-3732-452C-BE30-885B1544F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470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D037D-86AE-4306-84E2-0137607B500A}" type="datetimeFigureOut">
              <a:rPr lang="en-US" smtClean="0"/>
              <a:t>7/7/2021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B810B-3732-452C-BE30-885B1544F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86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D037D-86AE-4306-84E2-0137607B500A}" type="datetimeFigureOut">
              <a:rPr lang="en-US" smtClean="0"/>
              <a:t>7/7/2021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B810B-3732-452C-BE30-885B1544F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442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D037D-86AE-4306-84E2-0137607B500A}" type="datetimeFigureOut">
              <a:rPr lang="en-US" smtClean="0"/>
              <a:t>7/7/2021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B810B-3732-452C-BE30-885B1544F38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7101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D037D-86AE-4306-84E2-0137607B500A}" type="datetimeFigureOut">
              <a:rPr lang="en-US" smtClean="0"/>
              <a:t>7/7/2021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B810B-3732-452C-BE30-885B1544F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058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D037D-86AE-4306-84E2-0137607B500A}" type="datetimeFigureOut">
              <a:rPr lang="en-US" smtClean="0"/>
              <a:t>7/7/2021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B810B-3732-452C-BE30-885B1544F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784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D037D-86AE-4306-84E2-0137607B500A}" type="datetimeFigureOut">
              <a:rPr lang="en-US" smtClean="0"/>
              <a:t>7/7/2021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B810B-3732-452C-BE30-885B1544F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687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D037D-86AE-4306-84E2-0137607B500A}" type="datetimeFigureOut">
              <a:rPr lang="en-US" smtClean="0"/>
              <a:t>7/7/2021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B810B-3732-452C-BE30-885B1544F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456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B00D037D-86AE-4306-84E2-0137607B500A}" type="datetimeFigureOut">
              <a:rPr lang="en-US" smtClean="0"/>
              <a:t>7/7/2021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71B810B-3732-452C-BE30-885B1544F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893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D037D-86AE-4306-84E2-0137607B500A}" type="datetimeFigureOut">
              <a:rPr lang="en-US" smtClean="0"/>
              <a:t>7/7/2021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B810B-3732-452C-BE30-885B1544F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150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00D037D-86AE-4306-84E2-0137607B500A}" type="datetimeFigureOut">
              <a:rPr lang="en-US" smtClean="0"/>
              <a:t>7/7/2021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71B810B-3732-452C-BE30-885B1544F38C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0847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  <a:ea typeface="ＭＳ Ｐゴシック"/>
                <a:cs typeface="ＭＳ Ｐゴシック"/>
              </a:rPr>
              <a:t/>
            </a:r>
            <a:br>
              <a:rPr lang="en-US" dirty="0">
                <a:solidFill>
                  <a:srgbClr val="0070C0"/>
                </a:solidFill>
                <a:ea typeface="ＭＳ Ｐゴシック"/>
                <a:cs typeface="ＭＳ Ｐゴシック"/>
              </a:rPr>
            </a:b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5943" y="949235"/>
            <a:ext cx="2617834" cy="276048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22960" y="4515395"/>
            <a:ext cx="7543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err="1" smtClean="0">
                <a:solidFill>
                  <a:srgbClr val="3F8AF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Astrobee</a:t>
            </a:r>
            <a:r>
              <a:rPr lang="en-US" sz="3600" b="1" dirty="0" smtClean="0">
                <a:solidFill>
                  <a:srgbClr val="3F8AF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Payloads PIM Update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5502875" y="5453448"/>
            <a:ext cx="36411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Astrobee</a:t>
            </a:r>
            <a:r>
              <a:rPr lang="en-US" dirty="0" smtClean="0"/>
              <a:t> PIM: Tyler Dorval</a:t>
            </a:r>
          </a:p>
          <a:p>
            <a:r>
              <a:rPr lang="en-US" dirty="0" smtClean="0"/>
              <a:t>Backup </a:t>
            </a:r>
            <a:r>
              <a:rPr lang="en-US" dirty="0" err="1" smtClean="0"/>
              <a:t>Astrobee</a:t>
            </a:r>
            <a:r>
              <a:rPr lang="en-US" dirty="0" smtClean="0"/>
              <a:t> PIM: Melissa Boyer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9073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52464" y="266004"/>
            <a:ext cx="56393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3F8AF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 Integration </a:t>
            </a:r>
            <a:r>
              <a:rPr lang="en-US" sz="3600" b="1" dirty="0">
                <a:solidFill>
                  <a:srgbClr val="3F8AF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en-US" sz="3600" b="1" dirty="0" smtClean="0">
                <a:solidFill>
                  <a:srgbClr val="3F8AF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ork</a:t>
            </a:r>
            <a:endParaRPr lang="en-US" sz="3600" dirty="0"/>
          </a:p>
        </p:txBody>
      </p:sp>
      <p:sp>
        <p:nvSpPr>
          <p:cNvPr id="3" name="Rectangle 2"/>
          <p:cNvSpPr/>
          <p:nvPr/>
        </p:nvSpPr>
        <p:spPr>
          <a:xfrm>
            <a:off x="0" y="912335"/>
            <a:ext cx="8699863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96490" lvl="1" indent="-285750" eaLnBrk="0" hangingPunct="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kern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Astrobee</a:t>
            </a:r>
            <a:r>
              <a:rPr lang="en-US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Facility </a:t>
            </a:r>
            <a:endParaRPr lang="en-US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45319" lvl="2" indent="-216694" eaLnBrk="0" hangingPunct="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sz="1400" kern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Astrobee</a:t>
            </a:r>
            <a:r>
              <a:rPr lang="en-US" sz="1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Dock Penetration Testing – Dock Software update (7/9/2021)</a:t>
            </a:r>
            <a:endParaRPr lang="en-US" sz="14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45319" lvl="2" indent="-216694" eaLnBrk="0" hangingPunct="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sz="1400" kern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Astrobee</a:t>
            </a:r>
            <a:r>
              <a:rPr lang="en-US" sz="1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Perching Arm Demo schedule for later Inc. 65. </a:t>
            </a:r>
            <a:endParaRPr lang="en-US" sz="1400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0740" lvl="1" eaLnBrk="0" hangingPunct="0">
              <a:spcBef>
                <a:spcPct val="20000"/>
              </a:spcBef>
              <a:defRPr/>
            </a:pPr>
            <a:endParaRPr lang="en-US" sz="12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96490" lvl="1" indent="-285750" eaLnBrk="0" hangingPunct="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kern="0" dirty="0" err="1">
                <a:latin typeface="Arial" panose="020B0604020202020204" pitchFamily="34" charset="0"/>
                <a:cs typeface="Arial" panose="020B0604020202020204" pitchFamily="34" charset="0"/>
              </a:rPr>
              <a:t>SoundSee</a:t>
            </a:r>
            <a:r>
              <a:rPr lang="en-US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Mission </a:t>
            </a:r>
            <a:endParaRPr lang="en-US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44129" lvl="2" indent="-214313" eaLnBrk="0" hangingPunct="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sz="1400" kern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SoundSee</a:t>
            </a:r>
            <a:r>
              <a:rPr lang="en-US" sz="1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data collection 1 was conducted 7/7/2021</a:t>
            </a:r>
            <a:endParaRPr lang="en-US" sz="1400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44129" lvl="2" indent="-214313" eaLnBrk="0" hangingPunct="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sz="1400" kern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SoundSee</a:t>
            </a:r>
            <a:r>
              <a:rPr lang="en-US" sz="1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data collections 2 &amp; 3 planned for later this increment. </a:t>
            </a:r>
            <a:endParaRPr lang="en-US" sz="1400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28625" lvl="2" eaLnBrk="0" hangingPunct="0">
              <a:spcBef>
                <a:spcPct val="20000"/>
              </a:spcBef>
              <a:defRPr/>
            </a:pPr>
            <a:endParaRPr lang="en-US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96490" lvl="1" indent="-285750" eaLnBrk="0" hangingPunct="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Gecko Perching </a:t>
            </a:r>
            <a:endParaRPr lang="en-US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61975" lvl="2" indent="-128588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r>
              <a:rPr lang="en-US" sz="1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First phase activities were completed. </a:t>
            </a:r>
          </a:p>
          <a:p>
            <a:pPr marL="561975" lvl="2" indent="-128588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r>
              <a:rPr lang="en-US" sz="1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TBD plan for return of the hardware. </a:t>
            </a:r>
          </a:p>
          <a:p>
            <a:pPr marL="433387" lvl="2" eaLnBrk="0" hangingPunct="0">
              <a:spcBef>
                <a:spcPct val="20000"/>
              </a:spcBef>
              <a:buSzPct val="80000"/>
              <a:defRPr/>
            </a:pPr>
            <a:endParaRPr lang="en-US" sz="14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96490" lvl="1" indent="-285750" eaLnBrk="0" hangingPunct="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RFID Recon</a:t>
            </a:r>
            <a:endParaRPr lang="en-US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61975" lvl="2" indent="-128588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r>
              <a:rPr lang="en-US" sz="1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Performed and completed topology assessments for the </a:t>
            </a:r>
            <a:r>
              <a:rPr lang="en-US" sz="1400" kern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Astrobee</a:t>
            </a:r>
            <a:r>
              <a:rPr lang="en-US" sz="1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in the PMM/Node 3. </a:t>
            </a:r>
          </a:p>
          <a:p>
            <a:pPr marL="561975" lvl="2" indent="-128588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r>
              <a:rPr lang="en-US" sz="1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3 activities planned for Inc 65. </a:t>
            </a:r>
          </a:p>
          <a:p>
            <a:pPr marL="561975" lvl="2" indent="-128588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endParaRPr lang="en-US" sz="14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96490" lvl="1" indent="-285750" eaLnBrk="0" hangingPunct="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kern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Astrobatics</a:t>
            </a:r>
            <a:endParaRPr lang="en-US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61975" lvl="2" indent="-128588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r>
              <a:rPr lang="en-US" sz="1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We have completed the first </a:t>
            </a:r>
            <a:r>
              <a:rPr lang="en-US" sz="1400" kern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Astrobatics</a:t>
            </a:r>
            <a:r>
              <a:rPr lang="en-US" sz="1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activity. </a:t>
            </a:r>
          </a:p>
          <a:p>
            <a:pPr marL="561975" lvl="2" indent="-128588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r>
              <a:rPr lang="en-US" sz="1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4 more activities to complete required objectives. </a:t>
            </a:r>
            <a:endParaRPr lang="en-US" sz="14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61975" lvl="2" indent="-128588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endParaRPr lang="en-US" sz="14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3388" lvl="2" eaLnBrk="0" hangingPunct="0">
              <a:spcBef>
                <a:spcPct val="20000"/>
              </a:spcBef>
              <a:buSzPct val="80000"/>
              <a:defRPr/>
            </a:pPr>
            <a:endParaRPr lang="en-US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67940" lvl="2" eaLnBrk="0" hangingPunct="0">
              <a:spcBef>
                <a:spcPct val="20000"/>
              </a:spcBef>
              <a:defRPr/>
            </a:pPr>
            <a:endParaRPr lang="en-US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408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52464" y="266004"/>
            <a:ext cx="56393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3F8AF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 Integration </a:t>
            </a:r>
            <a:r>
              <a:rPr lang="en-US" sz="3600" b="1" dirty="0">
                <a:solidFill>
                  <a:srgbClr val="3F8AF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en-US" sz="3600" b="1" dirty="0" smtClean="0">
                <a:solidFill>
                  <a:srgbClr val="3F8AF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ork</a:t>
            </a:r>
            <a:endParaRPr lang="en-US" sz="3600" dirty="0"/>
          </a:p>
        </p:txBody>
      </p:sp>
      <p:sp>
        <p:nvSpPr>
          <p:cNvPr id="3" name="Rectangle 2"/>
          <p:cNvSpPr/>
          <p:nvPr/>
        </p:nvSpPr>
        <p:spPr>
          <a:xfrm>
            <a:off x="58604" y="838216"/>
            <a:ext cx="8699863" cy="6752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96490" lvl="1" indent="-285750" eaLnBrk="0" hangingPunct="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ISAAC</a:t>
            </a:r>
            <a:endParaRPr lang="en-US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45319" lvl="2" indent="-216694" eaLnBrk="0" hangingPunct="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sz="1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Completed Phase 1 objectives in Inc 64.</a:t>
            </a:r>
            <a:endParaRPr lang="en-US" sz="14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0740" lvl="1" eaLnBrk="0" hangingPunct="0">
              <a:spcBef>
                <a:spcPct val="20000"/>
              </a:spcBef>
              <a:defRPr/>
            </a:pPr>
            <a:endParaRPr lang="en-US" sz="12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96490" lvl="1" indent="-285750" eaLnBrk="0" hangingPunct="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kern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Astroporter</a:t>
            </a:r>
            <a:r>
              <a:rPr lang="en-US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44129" lvl="2" indent="-214313" eaLnBrk="0" hangingPunct="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sz="1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Completed safety assessment on 6/8/2021.</a:t>
            </a:r>
            <a:endParaRPr lang="en-US" sz="1400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44129" lvl="2" indent="-214313" eaLnBrk="0" hangingPunct="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sz="1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Crew p</a:t>
            </a:r>
            <a:r>
              <a:rPr lang="en-US" sz="1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rocedure baseline 07/12/2021.</a:t>
            </a:r>
            <a:endParaRPr lang="en-US" sz="1400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28625" lvl="2" eaLnBrk="0" hangingPunct="0">
              <a:spcBef>
                <a:spcPct val="20000"/>
              </a:spcBef>
              <a:defRPr/>
            </a:pPr>
            <a:endParaRPr lang="en-US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96490" lvl="1" indent="-285750" eaLnBrk="0" hangingPunct="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SVGS</a:t>
            </a:r>
            <a:endParaRPr lang="en-US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61975" lvl="2" indent="-128588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r>
              <a:rPr lang="en-US" sz="1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Hardware had a mechanical fit issue that was observed on 6/30/2021 and was shipped back to PD for correction. </a:t>
            </a:r>
          </a:p>
          <a:p>
            <a:pPr marL="561975" lvl="2" indent="-128588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r>
              <a:rPr lang="en-US" sz="1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Phase III safety review scheduled for 7/14/2021. </a:t>
            </a:r>
          </a:p>
          <a:p>
            <a:pPr marL="561975" lvl="2" indent="-128588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r>
              <a:rPr lang="en-US" sz="1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CEF to push flight to Crew-3 which will have no impact on ops schedule. </a:t>
            </a:r>
            <a:endParaRPr lang="en-US" sz="1400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3387" lvl="2" eaLnBrk="0" hangingPunct="0">
              <a:spcBef>
                <a:spcPct val="20000"/>
              </a:spcBef>
              <a:buSzPct val="80000"/>
              <a:defRPr/>
            </a:pPr>
            <a:endParaRPr lang="en-US" sz="14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96490" lvl="1" indent="-285750" eaLnBrk="0" hangingPunct="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ROAM/</a:t>
            </a:r>
            <a:r>
              <a:rPr lang="en-US" kern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ReSwarm</a:t>
            </a:r>
            <a:endParaRPr lang="en-US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61975" lvl="2" indent="-128588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r>
              <a:rPr lang="en-US" sz="1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ROAM 2 ready to be executed. </a:t>
            </a:r>
          </a:p>
          <a:p>
            <a:pPr marL="561975" lvl="2" indent="-128588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r>
              <a:rPr lang="en-US" sz="1400" kern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ReSwarm</a:t>
            </a:r>
            <a:r>
              <a:rPr lang="en-US" sz="1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safety in review – comments were due 6/29/2021. </a:t>
            </a:r>
          </a:p>
          <a:p>
            <a:pPr marL="561975" lvl="2" indent="-128588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r>
              <a:rPr lang="en-US" sz="1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Crew procedure baseline 07/12/2021. </a:t>
            </a:r>
          </a:p>
          <a:p>
            <a:pPr marL="561975" lvl="2" indent="-128588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endParaRPr lang="en-US" sz="14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96490" lvl="1" indent="-285750" eaLnBrk="0" hangingPunct="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S.O.A.R.S</a:t>
            </a:r>
            <a:endParaRPr lang="en-US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61975" lvl="2" indent="-128588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r>
              <a:rPr lang="en-US" sz="1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Kickoff tentative schedule for 7/15/2021 from 2-3 p.m. CT </a:t>
            </a:r>
            <a:endParaRPr lang="en-US" sz="14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61975" lvl="2" indent="-128588" eaLnBrk="0" hangingPunct="0">
              <a:spcBef>
                <a:spcPct val="20000"/>
              </a:spcBef>
              <a:buSzPct val="80000"/>
              <a:buFont typeface="Wingdings" pitchFamily="2" charset="2"/>
              <a:buChar char="§"/>
              <a:defRPr/>
            </a:pPr>
            <a:endParaRPr lang="en-US" sz="14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3388" lvl="2" eaLnBrk="0" hangingPunct="0">
              <a:spcBef>
                <a:spcPct val="20000"/>
              </a:spcBef>
              <a:buSzPct val="80000"/>
              <a:defRPr/>
            </a:pPr>
            <a:endParaRPr lang="en-US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67940" lvl="2" eaLnBrk="0" hangingPunct="0">
              <a:spcBef>
                <a:spcPct val="20000"/>
              </a:spcBef>
              <a:defRPr/>
            </a:pPr>
            <a:endParaRPr lang="en-US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697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303274" y="235183"/>
            <a:ext cx="44852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3F8AF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Work Flight Plan 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562" y="774192"/>
            <a:ext cx="8641492" cy="6083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136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133</TotalTime>
  <Words>224</Words>
  <Application>Microsoft Office PowerPoint</Application>
  <PresentationFormat>On-screen Show (4:3)</PresentationFormat>
  <Paragraphs>47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ＭＳ Ｐゴシック</vt:lpstr>
      <vt:lpstr>Arial</vt:lpstr>
      <vt:lpstr>Calibri</vt:lpstr>
      <vt:lpstr>Calibri Light</vt:lpstr>
      <vt:lpstr>Wingdings</vt:lpstr>
      <vt:lpstr>Retrospect</vt:lpstr>
      <vt:lpstr> </vt:lpstr>
      <vt:lpstr>PowerPoint Presentation</vt:lpstr>
      <vt:lpstr>PowerPoint Presentation</vt:lpstr>
      <vt:lpstr>PowerPoint Presentation</vt:lpstr>
    </vt:vector>
  </TitlesOfParts>
  <Company>The Boeing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EXT-Dorval, Tyler</dc:creator>
  <cp:lastModifiedBy>EXT-Dorval, Tyler</cp:lastModifiedBy>
  <cp:revision>8</cp:revision>
  <dcterms:created xsi:type="dcterms:W3CDTF">2019-03-19T19:57:06Z</dcterms:created>
  <dcterms:modified xsi:type="dcterms:W3CDTF">2021-07-07T19:45:09Z</dcterms:modified>
</cp:coreProperties>
</file>